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71" r:id="rId5"/>
    <p:sldId id="261" r:id="rId6"/>
    <p:sldId id="266" r:id="rId7"/>
    <p:sldId id="270" r:id="rId8"/>
    <p:sldId id="262" r:id="rId9"/>
    <p:sldId id="265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8" autoAdjust="0"/>
    <p:restoredTop sz="94660"/>
  </p:normalViewPr>
  <p:slideViewPr>
    <p:cSldViewPr>
      <p:cViewPr varScale="1">
        <p:scale>
          <a:sx n="67" d="100"/>
          <a:sy n="67" d="100"/>
        </p:scale>
        <p:origin x="-14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329B79-38A9-4810-B94A-4A4186497F38}" type="doc">
      <dgm:prSet loTypeId="urn:microsoft.com/office/officeart/2005/8/layout/hList6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603FFCB-1418-4E0B-9735-51425288C79F}">
      <dgm:prSet phldrT="[Текст]"/>
      <dgm:spPr/>
      <dgm:t>
        <a:bodyPr/>
        <a:lstStyle/>
        <a:p>
          <a:r>
            <a:rPr lang="ru-RU" b="1" dirty="0" err="1" smtClean="0"/>
            <a:t>Сандро</a:t>
          </a:r>
          <a:r>
            <a:rPr lang="ru-RU" b="1" dirty="0" smtClean="0"/>
            <a:t> Боттичелли</a:t>
          </a:r>
          <a:endParaRPr lang="ru-RU" b="1" dirty="0"/>
        </a:p>
      </dgm:t>
    </dgm:pt>
    <dgm:pt modelId="{BA7FE09A-5690-43DB-948F-59A305838DCB}" type="parTrans" cxnId="{C33AA8E7-AA06-4B4F-8E0E-723CBDB29B06}">
      <dgm:prSet/>
      <dgm:spPr/>
      <dgm:t>
        <a:bodyPr/>
        <a:lstStyle/>
        <a:p>
          <a:endParaRPr lang="ru-RU"/>
        </a:p>
      </dgm:t>
    </dgm:pt>
    <dgm:pt modelId="{5DDB9CD9-E099-4BDB-A074-02EA478128D4}" type="sibTrans" cxnId="{C33AA8E7-AA06-4B4F-8E0E-723CBDB29B06}">
      <dgm:prSet/>
      <dgm:spPr/>
      <dgm:t>
        <a:bodyPr/>
        <a:lstStyle/>
        <a:p>
          <a:endParaRPr lang="ru-RU"/>
        </a:p>
      </dgm:t>
    </dgm:pt>
    <dgm:pt modelId="{F0E70D7F-3045-467F-94A1-F21BCEA769AE}">
      <dgm:prSet phldrT="[Текст]"/>
      <dgm:spPr/>
      <dgm:t>
        <a:bodyPr/>
        <a:lstStyle/>
        <a:p>
          <a:r>
            <a:rPr lang="ru-RU" b="1" dirty="0" smtClean="0"/>
            <a:t>Гюстав </a:t>
          </a:r>
          <a:r>
            <a:rPr lang="ru-RU" b="1" dirty="0" err="1" smtClean="0"/>
            <a:t>Доре</a:t>
          </a:r>
          <a:endParaRPr lang="ru-RU" b="1" dirty="0"/>
        </a:p>
      </dgm:t>
    </dgm:pt>
    <dgm:pt modelId="{15BE7FF6-ADC5-42EB-839E-9B8E5A585653}" type="parTrans" cxnId="{950922C9-F2F9-46B4-B85A-5D5C83DD88C9}">
      <dgm:prSet/>
      <dgm:spPr/>
      <dgm:t>
        <a:bodyPr/>
        <a:lstStyle/>
        <a:p>
          <a:endParaRPr lang="ru-RU"/>
        </a:p>
      </dgm:t>
    </dgm:pt>
    <dgm:pt modelId="{664A4576-D987-4552-9498-EECC50A3B745}" type="sibTrans" cxnId="{950922C9-F2F9-46B4-B85A-5D5C83DD88C9}">
      <dgm:prSet/>
      <dgm:spPr/>
      <dgm:t>
        <a:bodyPr/>
        <a:lstStyle/>
        <a:p>
          <a:endParaRPr lang="ru-RU"/>
        </a:p>
      </dgm:t>
    </dgm:pt>
    <dgm:pt modelId="{B5776A47-7D51-452A-9EFA-DADA393D6222}">
      <dgm:prSet phldrT="[Текст]"/>
      <dgm:spPr/>
      <dgm:t>
        <a:bodyPr/>
        <a:lstStyle/>
        <a:p>
          <a:r>
            <a:rPr lang="ru-RU" b="1" dirty="0" err="1" smtClean="0"/>
            <a:t>Доменико</a:t>
          </a:r>
          <a:r>
            <a:rPr lang="ru-RU" b="1" dirty="0" smtClean="0"/>
            <a:t> </a:t>
          </a:r>
          <a:r>
            <a:rPr lang="ru-RU" b="1" dirty="0" err="1" smtClean="0"/>
            <a:t>Петарлини</a:t>
          </a:r>
          <a:endParaRPr lang="ru-RU" b="1" dirty="0" smtClean="0"/>
        </a:p>
        <a:p>
          <a:r>
            <a:rPr lang="ru-RU" dirty="0" smtClean="0"/>
            <a:t>Данте в изгнании. Около 1860</a:t>
          </a:r>
          <a:endParaRPr lang="ru-RU" dirty="0"/>
        </a:p>
      </dgm:t>
    </dgm:pt>
    <dgm:pt modelId="{95BBFEF3-C9C8-42A5-83DD-84E65B015ACD}" type="parTrans" cxnId="{868F5F73-81BE-4155-B060-313C654B0B43}">
      <dgm:prSet/>
      <dgm:spPr/>
      <dgm:t>
        <a:bodyPr/>
        <a:lstStyle/>
        <a:p>
          <a:endParaRPr lang="ru-RU"/>
        </a:p>
      </dgm:t>
    </dgm:pt>
    <dgm:pt modelId="{715C96F5-43EB-4CF0-8B83-43B93F608A4B}" type="sibTrans" cxnId="{868F5F73-81BE-4155-B060-313C654B0B43}">
      <dgm:prSet/>
      <dgm:spPr/>
      <dgm:t>
        <a:bodyPr/>
        <a:lstStyle/>
        <a:p>
          <a:endParaRPr lang="ru-RU"/>
        </a:p>
      </dgm:t>
    </dgm:pt>
    <dgm:pt modelId="{CED2CB31-391C-4202-9983-13CDE41E5C5F}" type="pres">
      <dgm:prSet presAssocID="{7D329B79-38A9-4810-B94A-4A4186497F3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EECA5E-A505-41BA-A87C-8346B04EB3EF}" type="pres">
      <dgm:prSet presAssocID="{9603FFCB-1418-4E0B-9735-51425288C79F}" presName="node" presStyleLbl="node1" presStyleIdx="0" presStyleCnt="3" custLinFactX="-29806" custLinFactNeighborX="-100000" custLinFactNeighborY="-93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C218B9-B8A5-4015-89F4-D39E264D9740}" type="pres">
      <dgm:prSet presAssocID="{5DDB9CD9-E099-4BDB-A074-02EA478128D4}" presName="sibTrans" presStyleCnt="0"/>
      <dgm:spPr/>
    </dgm:pt>
    <dgm:pt modelId="{6F2DF2A2-FDFD-4695-A6D9-3870CF7AC297}" type="pres">
      <dgm:prSet presAssocID="{F0E70D7F-3045-467F-94A1-F21BCEA769A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F877C8-DE9D-4BBD-86B5-BA71596F4721}" type="pres">
      <dgm:prSet presAssocID="{664A4576-D987-4552-9498-EECC50A3B745}" presName="sibTrans" presStyleCnt="0"/>
      <dgm:spPr/>
    </dgm:pt>
    <dgm:pt modelId="{D0128294-7AFB-4147-A2C8-A6CEB7DC055F}" type="pres">
      <dgm:prSet presAssocID="{B5776A47-7D51-452A-9EFA-DADA393D622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C7AFB9-D1B4-463E-8E3C-9286BA7CEBDA}" type="presOf" srcId="{9603FFCB-1418-4E0B-9735-51425288C79F}" destId="{42EECA5E-A505-41BA-A87C-8346B04EB3EF}" srcOrd="0" destOrd="0" presId="urn:microsoft.com/office/officeart/2005/8/layout/hList6"/>
    <dgm:cxn modelId="{0EC77208-3360-4C85-8B03-31B9DBD2FBB6}" type="presOf" srcId="{7D329B79-38A9-4810-B94A-4A4186497F38}" destId="{CED2CB31-391C-4202-9983-13CDE41E5C5F}" srcOrd="0" destOrd="0" presId="urn:microsoft.com/office/officeart/2005/8/layout/hList6"/>
    <dgm:cxn modelId="{C33AA8E7-AA06-4B4F-8E0E-723CBDB29B06}" srcId="{7D329B79-38A9-4810-B94A-4A4186497F38}" destId="{9603FFCB-1418-4E0B-9735-51425288C79F}" srcOrd="0" destOrd="0" parTransId="{BA7FE09A-5690-43DB-948F-59A305838DCB}" sibTransId="{5DDB9CD9-E099-4BDB-A074-02EA478128D4}"/>
    <dgm:cxn modelId="{950922C9-F2F9-46B4-B85A-5D5C83DD88C9}" srcId="{7D329B79-38A9-4810-B94A-4A4186497F38}" destId="{F0E70D7F-3045-467F-94A1-F21BCEA769AE}" srcOrd="1" destOrd="0" parTransId="{15BE7FF6-ADC5-42EB-839E-9B8E5A585653}" sibTransId="{664A4576-D987-4552-9498-EECC50A3B745}"/>
    <dgm:cxn modelId="{37F0C8D0-BB11-4948-B7E5-3BC9874BC082}" type="presOf" srcId="{F0E70D7F-3045-467F-94A1-F21BCEA769AE}" destId="{6F2DF2A2-FDFD-4695-A6D9-3870CF7AC297}" srcOrd="0" destOrd="0" presId="urn:microsoft.com/office/officeart/2005/8/layout/hList6"/>
    <dgm:cxn modelId="{868F5F73-81BE-4155-B060-313C654B0B43}" srcId="{7D329B79-38A9-4810-B94A-4A4186497F38}" destId="{B5776A47-7D51-452A-9EFA-DADA393D6222}" srcOrd="2" destOrd="0" parTransId="{95BBFEF3-C9C8-42A5-83DD-84E65B015ACD}" sibTransId="{715C96F5-43EB-4CF0-8B83-43B93F608A4B}"/>
    <dgm:cxn modelId="{B1F76493-5A76-4A85-A408-02F5A4D8781A}" type="presOf" srcId="{B5776A47-7D51-452A-9EFA-DADA393D6222}" destId="{D0128294-7AFB-4147-A2C8-A6CEB7DC055F}" srcOrd="0" destOrd="0" presId="urn:microsoft.com/office/officeart/2005/8/layout/hList6"/>
    <dgm:cxn modelId="{7DCB05BB-23A8-4C64-975E-2EE1220A4B31}" type="presParOf" srcId="{CED2CB31-391C-4202-9983-13CDE41E5C5F}" destId="{42EECA5E-A505-41BA-A87C-8346B04EB3EF}" srcOrd="0" destOrd="0" presId="urn:microsoft.com/office/officeart/2005/8/layout/hList6"/>
    <dgm:cxn modelId="{2981909C-0E07-4B0A-B830-0F0FC5B6ED20}" type="presParOf" srcId="{CED2CB31-391C-4202-9983-13CDE41E5C5F}" destId="{1DC218B9-B8A5-4015-89F4-D39E264D9740}" srcOrd="1" destOrd="0" presId="urn:microsoft.com/office/officeart/2005/8/layout/hList6"/>
    <dgm:cxn modelId="{996EF560-A4C0-424F-B35A-60C336CFEFA7}" type="presParOf" srcId="{CED2CB31-391C-4202-9983-13CDE41E5C5F}" destId="{6F2DF2A2-FDFD-4695-A6D9-3870CF7AC297}" srcOrd="2" destOrd="0" presId="urn:microsoft.com/office/officeart/2005/8/layout/hList6"/>
    <dgm:cxn modelId="{80472860-8DC8-4C92-A32F-8B17CD75B7D1}" type="presParOf" srcId="{CED2CB31-391C-4202-9983-13CDE41E5C5F}" destId="{E0F877C8-DE9D-4BBD-86B5-BA71596F4721}" srcOrd="3" destOrd="0" presId="urn:microsoft.com/office/officeart/2005/8/layout/hList6"/>
    <dgm:cxn modelId="{A9F58201-5E69-45F9-8507-B4529547BC19}" type="presParOf" srcId="{CED2CB31-391C-4202-9983-13CDE41E5C5F}" destId="{D0128294-7AFB-4147-A2C8-A6CEB7DC055F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2EECA5E-A505-41BA-A87C-8346B04EB3EF}">
      <dsp:nvSpPr>
        <dsp:cNvPr id="0" name=""/>
        <dsp:cNvSpPr/>
      </dsp:nvSpPr>
      <dsp:spPr>
        <a:xfrm rot="16200000">
          <a:off x="38008" y="-38008"/>
          <a:ext cx="2232248" cy="2308264"/>
        </a:xfrm>
        <a:prstGeom prst="flowChartManualOperation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0" tIns="0" rIns="121323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err="1" smtClean="0"/>
            <a:t>Сандро</a:t>
          </a:r>
          <a:r>
            <a:rPr lang="ru-RU" sz="1900" b="1" kern="1200" dirty="0" smtClean="0"/>
            <a:t> Боттичелли</a:t>
          </a:r>
          <a:endParaRPr lang="ru-RU" sz="1900" b="1" kern="1200" dirty="0"/>
        </a:p>
      </dsp:txBody>
      <dsp:txXfrm rot="16200000">
        <a:off x="38008" y="-38008"/>
        <a:ext cx="2232248" cy="2308264"/>
      </dsp:txXfrm>
    </dsp:sp>
    <dsp:sp modelId="{6F2DF2A2-FDFD-4695-A6D9-3870CF7AC297}">
      <dsp:nvSpPr>
        <dsp:cNvPr id="0" name=""/>
        <dsp:cNvSpPr/>
      </dsp:nvSpPr>
      <dsp:spPr>
        <a:xfrm rot="16200000">
          <a:off x="2520280" y="-38008"/>
          <a:ext cx="2232248" cy="2308264"/>
        </a:xfrm>
        <a:prstGeom prst="flowChartManualOperation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0" tIns="0" rIns="121323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Гюстав </a:t>
          </a:r>
          <a:r>
            <a:rPr lang="ru-RU" sz="1900" b="1" kern="1200" dirty="0" err="1" smtClean="0"/>
            <a:t>Доре</a:t>
          </a:r>
          <a:endParaRPr lang="ru-RU" sz="1900" b="1" kern="1200" dirty="0"/>
        </a:p>
      </dsp:txBody>
      <dsp:txXfrm rot="16200000">
        <a:off x="2520280" y="-38008"/>
        <a:ext cx="2232248" cy="2308264"/>
      </dsp:txXfrm>
    </dsp:sp>
    <dsp:sp modelId="{D0128294-7AFB-4147-A2C8-A6CEB7DC055F}">
      <dsp:nvSpPr>
        <dsp:cNvPr id="0" name=""/>
        <dsp:cNvSpPr/>
      </dsp:nvSpPr>
      <dsp:spPr>
        <a:xfrm rot="16200000">
          <a:off x="5001664" y="-38008"/>
          <a:ext cx="2232248" cy="2308264"/>
        </a:xfrm>
        <a:prstGeom prst="flowChartManualOperation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0" tIns="0" rIns="121323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err="1" smtClean="0"/>
            <a:t>Доменико</a:t>
          </a:r>
          <a:r>
            <a:rPr lang="ru-RU" sz="1900" b="1" kern="1200" dirty="0" smtClean="0"/>
            <a:t> </a:t>
          </a:r>
          <a:r>
            <a:rPr lang="ru-RU" sz="1900" b="1" kern="1200" dirty="0" err="1" smtClean="0"/>
            <a:t>Петарлини</a:t>
          </a:r>
          <a:endParaRPr lang="ru-RU" sz="1900" b="1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Данте в изгнании. Около 1860</a:t>
          </a:r>
          <a:endParaRPr lang="ru-RU" sz="1900" kern="1200" dirty="0"/>
        </a:p>
      </dsp:txBody>
      <dsp:txXfrm rot="16200000">
        <a:off x="5001664" y="-38008"/>
        <a:ext cx="2232248" cy="23082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2CC01-8362-49DA-A8FA-DF3C07146198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8A4591B-7C38-43BF-B9A2-A2B63013F4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2CC01-8362-49DA-A8FA-DF3C07146198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4591B-7C38-43BF-B9A2-A2B63013F4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2CC01-8362-49DA-A8FA-DF3C07146198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4591B-7C38-43BF-B9A2-A2B63013F4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2CC01-8362-49DA-A8FA-DF3C07146198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4591B-7C38-43BF-B9A2-A2B63013F4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2CC01-8362-49DA-A8FA-DF3C07146198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8A4591B-7C38-43BF-B9A2-A2B63013F4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2CC01-8362-49DA-A8FA-DF3C07146198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4591B-7C38-43BF-B9A2-A2B63013F4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2CC01-8362-49DA-A8FA-DF3C07146198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4591B-7C38-43BF-B9A2-A2B63013F4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2CC01-8362-49DA-A8FA-DF3C07146198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4591B-7C38-43BF-B9A2-A2B63013F4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2CC01-8362-49DA-A8FA-DF3C07146198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4591B-7C38-43BF-B9A2-A2B63013F4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2CC01-8362-49DA-A8FA-DF3C07146198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4591B-7C38-43BF-B9A2-A2B63013F4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2CC01-8362-49DA-A8FA-DF3C07146198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8A4591B-7C38-43BF-B9A2-A2B63013F4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762CC01-8362-49DA-A8FA-DF3C07146198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8A4591B-7C38-43BF-B9A2-A2B63013F4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olgasedakova.com/Poetica/1546" TargetMode="External"/><Relationship Id="rId2" Type="http://schemas.openxmlformats.org/officeDocument/2006/relationships/hyperlink" Target="http://dante.velchel.ru/index.php?cnt=4&amp;part=46&amp;sub=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true.ru/articles/bozhestvennaya-komediya-v-zhivopisi.html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4869160"/>
            <a:ext cx="5616624" cy="1584176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Работу выполнила Ефремова И.Н., магистрант 1 курса ТФО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Данте в мировой культуре</a:t>
            </a:r>
            <a:endParaRPr lang="ru-RU" sz="4800" b="1" dirty="0"/>
          </a:p>
        </p:txBody>
      </p:sp>
      <p:pic>
        <p:nvPicPr>
          <p:cNvPr id="5" name="Picture 2" descr="http://russian7.ru/wp-content/uploads/2016/08/1-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-16229184"/>
            <a:ext cx="513057" cy="820891"/>
          </a:xfrm>
          <a:prstGeom prst="rect">
            <a:avLst/>
          </a:prstGeom>
          <a:noFill/>
        </p:spPr>
      </p:pic>
      <p:pic>
        <p:nvPicPr>
          <p:cNvPr id="10244" name="Picture 4" descr="http://is2.mzstatic.com/image/thumb/Music128/v4/02/cf/ef/02cfefd7-f130-cf59-2d94-8ec8740801b4/source/600x600b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85307">
            <a:off x="6045908" y="3318731"/>
            <a:ext cx="2662026" cy="266202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Реализуемые навыки МИГ: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1447800"/>
            <a:ext cx="8147248" cy="5005536"/>
          </a:xfrm>
        </p:spPr>
        <p:txBody>
          <a:bodyPr>
            <a:normAutofit/>
          </a:bodyPr>
          <a:lstStyle/>
          <a:p>
            <a:r>
              <a:rPr lang="ru-RU" dirty="0" smtClean="0"/>
              <a:t>навыки по поиску и отбору необходимой информации (выявление источников информации: Интернет, книга и др.);</a:t>
            </a:r>
          </a:p>
          <a:p>
            <a:r>
              <a:rPr lang="ru-RU" dirty="0" smtClean="0"/>
              <a:t>навыки критического анализа найденной информации по теме проекта;</a:t>
            </a:r>
          </a:p>
          <a:p>
            <a:r>
              <a:rPr lang="ru-RU" dirty="0" smtClean="0"/>
              <a:t>навыки безопасного использования программного обеспечения при создании проектной работы;</a:t>
            </a:r>
          </a:p>
          <a:p>
            <a:r>
              <a:rPr lang="ru-RU" dirty="0" smtClean="0"/>
              <a:t>творческие и эстетические навыки (творческий подход);</a:t>
            </a:r>
          </a:p>
          <a:p>
            <a:r>
              <a:rPr lang="ru-RU" dirty="0" smtClean="0"/>
              <a:t>интерактивные навыки (фильтрация информации из сети).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Планируемые результаты: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3568" y="1628800"/>
            <a:ext cx="8003232" cy="4573488"/>
          </a:xfrm>
        </p:spPr>
        <p:txBody>
          <a:bodyPr/>
          <a:lstStyle/>
          <a:p>
            <a:r>
              <a:rPr lang="ru-RU" dirty="0" smtClean="0"/>
              <a:t>создание продуктов внутри групп;</a:t>
            </a:r>
          </a:p>
          <a:p>
            <a:r>
              <a:rPr lang="ru-RU" dirty="0" smtClean="0"/>
              <a:t>углубление знаний о творчестве Данте и преломлениях его мотивов в мировой культуре;</a:t>
            </a:r>
          </a:p>
          <a:p>
            <a:r>
              <a:rPr lang="ru-RU" dirty="0" smtClean="0"/>
              <a:t>овладение навыками поиска и обработки информации;</a:t>
            </a:r>
          </a:p>
          <a:p>
            <a:r>
              <a:rPr lang="ru-RU" dirty="0" smtClean="0"/>
              <a:t>развитие навыков групповой работы, коммуникативных и творческих навыков.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Цель проекта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99592" y="1844824"/>
            <a:ext cx="7787208" cy="4174976"/>
          </a:xfrm>
        </p:spPr>
        <p:txBody>
          <a:bodyPr/>
          <a:lstStyle/>
          <a:p>
            <a:r>
              <a:rPr lang="ru-RU" dirty="0" smtClean="0"/>
              <a:t>развитие навыков обращения с информацией разного рода во время работы над коллективным проектом «Данте в мировой культуре».</a:t>
            </a:r>
            <a:endParaRPr lang="ru-RU" dirty="0"/>
          </a:p>
        </p:txBody>
      </p:sp>
      <p:pic>
        <p:nvPicPr>
          <p:cNvPr id="4" name="Picture 2" descr="http://russian7.ru/wp-content/uploads/2016/08/1-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420888" y="-15941152"/>
            <a:ext cx="513057" cy="820891"/>
          </a:xfrm>
          <a:prstGeom prst="rect">
            <a:avLst/>
          </a:prstGeom>
          <a:noFill/>
        </p:spPr>
      </p:pic>
      <p:pic>
        <p:nvPicPr>
          <p:cNvPr id="11266" name="Picture 2" descr="Карта ада. Боттичелли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645024"/>
            <a:ext cx="4104456" cy="2833839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772400" cy="1143000"/>
          </a:xfrm>
        </p:spPr>
        <p:txBody>
          <a:bodyPr/>
          <a:lstStyle/>
          <a:p>
            <a:pPr algn="ctr"/>
            <a:r>
              <a:rPr lang="ru-RU" b="1" dirty="0" smtClean="0"/>
              <a:t>Задачи: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27584" y="1700808"/>
            <a:ext cx="7787208" cy="4248472"/>
          </a:xfrm>
        </p:spPr>
        <p:txBody>
          <a:bodyPr/>
          <a:lstStyle/>
          <a:p>
            <a:r>
              <a:rPr lang="ru-RU" dirty="0" smtClean="0"/>
              <a:t>изучить творчество Данте Алигьери через призму литературы, живописи, кино и др.;</a:t>
            </a:r>
          </a:p>
          <a:p>
            <a:r>
              <a:rPr lang="ru-RU" dirty="0" smtClean="0"/>
              <a:t>исследовать образ и мотивы Данте на примере различных видов искусства;</a:t>
            </a:r>
          </a:p>
          <a:p>
            <a:r>
              <a:rPr lang="ru-RU" dirty="0" smtClean="0"/>
              <a:t>развивать навыки поиска, обработки информации, командной работы;</a:t>
            </a:r>
          </a:p>
          <a:p>
            <a:r>
              <a:rPr lang="ru-RU" dirty="0" smtClean="0"/>
              <a:t>создать групповые продукты по заданной теме.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Структура проекта: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1447800"/>
            <a:ext cx="8075240" cy="4572000"/>
          </a:xfrm>
        </p:spPr>
        <p:txBody>
          <a:bodyPr/>
          <a:lstStyle/>
          <a:p>
            <a:r>
              <a:rPr lang="ru-RU" b="1" dirty="0" smtClean="0"/>
              <a:t>Вводный интегрированный урок </a:t>
            </a:r>
            <a:r>
              <a:rPr lang="ru-RU" dirty="0" smtClean="0"/>
              <a:t>«Божественная комедия» Данте и её иллюстрации»  (знакомство с творчеством Данте, постановка целей, задач проекта, установка сроков).</a:t>
            </a:r>
          </a:p>
          <a:p>
            <a:pPr>
              <a:buNone/>
            </a:pPr>
            <a:endParaRPr lang="ru-RU" dirty="0" smtClean="0"/>
          </a:p>
          <a:p>
            <a:r>
              <a:rPr lang="ru-RU" b="1" dirty="0" smtClean="0"/>
              <a:t>Работа над проектом </a:t>
            </a:r>
            <a:r>
              <a:rPr lang="ru-RU" dirty="0" smtClean="0"/>
              <a:t>в группах по 5 – 6 человек.</a:t>
            </a:r>
          </a:p>
          <a:p>
            <a:pPr>
              <a:buNone/>
            </a:pPr>
            <a:endParaRPr lang="ru-RU" dirty="0" smtClean="0"/>
          </a:p>
          <a:p>
            <a:r>
              <a:rPr lang="ru-RU" b="1" dirty="0" smtClean="0"/>
              <a:t>Защита проекта </a:t>
            </a:r>
            <a:r>
              <a:rPr lang="ru-RU" dirty="0" smtClean="0"/>
              <a:t>(выступление групп по 10 минут, рефлексивное эссе).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Инструкции для учеников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1447800"/>
            <a:ext cx="8075240" cy="4572000"/>
          </a:xfrm>
        </p:spPr>
        <p:txBody>
          <a:bodyPr>
            <a:normAutofit lnSpcReduction="10000"/>
          </a:bodyPr>
          <a:lstStyle/>
          <a:p>
            <a:r>
              <a:rPr lang="ru-RU" b="1" u="sng" dirty="0" smtClean="0"/>
              <a:t>1 группа.</a:t>
            </a:r>
            <a:r>
              <a:rPr lang="ru-RU" b="1" dirty="0" smtClean="0"/>
              <a:t> </a:t>
            </a:r>
            <a:r>
              <a:rPr lang="ru-RU" b="1" dirty="0" err="1" smtClean="0"/>
              <a:t>Дантовские</a:t>
            </a:r>
            <a:r>
              <a:rPr lang="ru-RU" b="1" dirty="0" smtClean="0"/>
              <a:t> мотивы в лирике «Серебряного века».</a:t>
            </a:r>
            <a:endParaRPr lang="ru-RU" dirty="0" smtClean="0"/>
          </a:p>
          <a:p>
            <a:r>
              <a:rPr lang="ru-RU" u="sng" dirty="0" smtClean="0"/>
              <a:t>Задача:</a:t>
            </a:r>
            <a:r>
              <a:rPr lang="ru-RU" dirty="0" smtClean="0"/>
              <a:t> проследить образ Данте и мотивы, навеянные им, в поэзии «Серебряного века» (на примере лирики В.Брюсова, К.Бальмонта, А.Блока, Н.Гумилева, А.Ахматовой и др.).</a:t>
            </a:r>
          </a:p>
          <a:p>
            <a:r>
              <a:rPr lang="ru-RU" b="1" u="sng" dirty="0" smtClean="0"/>
              <a:t>2 группа.</a:t>
            </a:r>
            <a:r>
              <a:rPr lang="ru-RU" b="1" dirty="0" smtClean="0"/>
              <a:t> Данте в классической литературе.</a:t>
            </a:r>
            <a:endParaRPr lang="ru-RU" dirty="0" smtClean="0"/>
          </a:p>
          <a:p>
            <a:r>
              <a:rPr lang="ru-RU" u="sng" dirty="0" smtClean="0"/>
              <a:t>Задача:</a:t>
            </a:r>
            <a:r>
              <a:rPr lang="ru-RU" dirty="0" smtClean="0"/>
              <a:t> проанализировать </a:t>
            </a:r>
            <a:r>
              <a:rPr lang="ru-RU" dirty="0" err="1" smtClean="0"/>
              <a:t>дантовские</a:t>
            </a:r>
            <a:r>
              <a:rPr lang="ru-RU" dirty="0" smtClean="0"/>
              <a:t> мотивы и реминисценции из «Божественной комедии» на примере классических произведений А.Пушкина, Н.Гоголя и др.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971600" y="4149080"/>
          <a:ext cx="7272808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 descr="portrait-of-dante(1)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03648" y="2276872"/>
            <a:ext cx="144016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anteDore-789479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07904" y="2492896"/>
            <a:ext cx="136815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ante_exile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84168" y="2564904"/>
            <a:ext cx="223224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39552" y="548680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/>
              <a:t>3 группа.</a:t>
            </a:r>
            <a:r>
              <a:rPr lang="ru-RU" sz="2400" b="1" dirty="0" smtClean="0"/>
              <a:t> Данте Алигьери и «Божественная комедия» в работах живописцев.</a:t>
            </a:r>
            <a:endParaRPr lang="ru-RU" sz="2400" dirty="0" smtClean="0"/>
          </a:p>
          <a:p>
            <a:r>
              <a:rPr lang="ru-RU" sz="2400" u="sng" dirty="0" smtClean="0"/>
              <a:t>Задача:</a:t>
            </a:r>
            <a:r>
              <a:rPr lang="ru-RU" sz="2400" dirty="0" smtClean="0"/>
              <a:t> рассмотреть портреты Данте и иллюстрации к комедии, сделанные разными художниками.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339752" y="764704"/>
            <a:ext cx="6347048" cy="5472608"/>
          </a:xfrm>
        </p:spPr>
        <p:txBody>
          <a:bodyPr>
            <a:normAutofit/>
          </a:bodyPr>
          <a:lstStyle/>
          <a:p>
            <a:r>
              <a:rPr lang="ru-RU" b="1" u="sng" dirty="0" smtClean="0"/>
              <a:t>4 группа.</a:t>
            </a:r>
            <a:r>
              <a:rPr lang="ru-RU" b="1" dirty="0" smtClean="0"/>
              <a:t> Данте и мировая музыка.</a:t>
            </a:r>
            <a:endParaRPr lang="ru-RU" dirty="0" smtClean="0"/>
          </a:p>
          <a:p>
            <a:r>
              <a:rPr lang="ru-RU" u="sng" dirty="0" smtClean="0"/>
              <a:t>Задача:</a:t>
            </a:r>
            <a:r>
              <a:rPr lang="ru-RU" dirty="0" smtClean="0"/>
              <a:t> проанализировать музыкальные произведения, навеянные </a:t>
            </a:r>
            <a:r>
              <a:rPr lang="ru-RU" dirty="0" err="1" smtClean="0"/>
              <a:t>дантовскими</a:t>
            </a:r>
            <a:r>
              <a:rPr lang="ru-RU" dirty="0" smtClean="0"/>
              <a:t> мотивами.</a:t>
            </a:r>
          </a:p>
          <a:p>
            <a:endParaRPr lang="ru-RU" dirty="0" smtClean="0"/>
          </a:p>
          <a:p>
            <a:r>
              <a:rPr lang="ru-RU" b="1" u="sng" dirty="0" smtClean="0"/>
              <a:t>5 группа.</a:t>
            </a:r>
            <a:r>
              <a:rPr lang="ru-RU" b="1" dirty="0" smtClean="0"/>
              <a:t> Данте и кинематограф.</a:t>
            </a:r>
            <a:endParaRPr lang="ru-RU" dirty="0" smtClean="0"/>
          </a:p>
          <a:p>
            <a:r>
              <a:rPr lang="ru-RU" u="sng" dirty="0" smtClean="0"/>
              <a:t>Задача:</a:t>
            </a:r>
            <a:r>
              <a:rPr lang="ru-RU" dirty="0" smtClean="0"/>
              <a:t>  Проанализировать и сравнить образы Данте в нескольких фильмах, а также экранизации «Божественной комедии» с самим текстом произведения.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http://www.kino-teatr.ru/movie/poster/97305/586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060848"/>
            <a:ext cx="2081391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Справочные материалы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1447800"/>
            <a:ext cx="8208912" cy="5005536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dirty="0" err="1" smtClean="0"/>
              <a:t>Асоян</a:t>
            </a:r>
            <a:r>
              <a:rPr lang="ru-RU" dirty="0" smtClean="0"/>
              <a:t>, А. А. “Почтите высочайшего поэта…” Судьба “Божественной комедии” Данте в России / А. А. </a:t>
            </a:r>
            <a:r>
              <a:rPr lang="ru-RU" dirty="0" err="1" smtClean="0"/>
              <a:t>Асоян</a:t>
            </a:r>
            <a:r>
              <a:rPr lang="ru-RU" dirty="0" smtClean="0"/>
              <a:t>. – М.: Книга, 1990. – 214 с.</a:t>
            </a:r>
          </a:p>
          <a:p>
            <a:pPr lvl="0"/>
            <a:r>
              <a:rPr lang="ru-RU" dirty="0" smtClean="0"/>
              <a:t>Голенищев-Кутузов, И. Н. Данте в России / И. Н. Голенищев-Кутузов //  Творчество Данте и мировая культура. — М., 1971. — С. 454 — 486. </a:t>
            </a:r>
          </a:p>
          <a:p>
            <a:pPr lvl="0"/>
            <a:r>
              <a:rPr lang="ru-RU" dirty="0" smtClean="0"/>
              <a:t>Голенищев-Кутузов, И. Н. Данте в советской культуре / И. Н. Голенищев-Кутузов // Творчество Данте и мировая культура. — М., 1971. — С. 487 — 515.</a:t>
            </a:r>
          </a:p>
          <a:p>
            <a:pPr lvl="0"/>
            <a:r>
              <a:rPr lang="ru-RU" dirty="0" err="1" smtClean="0"/>
              <a:t>Дживелегов</a:t>
            </a:r>
            <a:r>
              <a:rPr lang="ru-RU" dirty="0" smtClean="0"/>
              <a:t>, А. К. Данте Алигьери. Жизнь и творчество. Режим доступа: </a:t>
            </a:r>
            <a:r>
              <a:rPr lang="ru-RU" u="sng" dirty="0" smtClean="0">
                <a:hlinkClick r:id="rId2"/>
              </a:rPr>
              <a:t>http://dante.velchel.ru/index.php?cnt=4&amp;part=46&amp;sub=1</a:t>
            </a:r>
            <a:endParaRPr lang="ru-RU" dirty="0" smtClean="0"/>
          </a:p>
          <a:p>
            <a:pPr lvl="0"/>
            <a:r>
              <a:rPr lang="ru-RU" dirty="0" err="1" smtClean="0"/>
              <a:t>Седакова</a:t>
            </a:r>
            <a:r>
              <a:rPr lang="ru-RU" dirty="0" smtClean="0"/>
              <a:t>, О. </a:t>
            </a:r>
            <a:r>
              <a:rPr lang="ru-RU" dirty="0" err="1" smtClean="0"/>
              <a:t>Дантовское</a:t>
            </a:r>
            <a:r>
              <a:rPr lang="ru-RU" dirty="0" smtClean="0"/>
              <a:t> вдохновение в русской поэзии. Режим доступа: </a:t>
            </a:r>
            <a:r>
              <a:rPr lang="ru-RU" u="sng" dirty="0" smtClean="0">
                <a:hlinkClick r:id="rId3"/>
              </a:rPr>
              <a:t>http://olgasedakova.com/Poetica/1546</a:t>
            </a:r>
            <a:endParaRPr lang="ru-RU" dirty="0" smtClean="0"/>
          </a:p>
          <a:p>
            <a:pPr lvl="0"/>
            <a:r>
              <a:rPr lang="ru-RU" dirty="0" smtClean="0"/>
              <a:t>О влиянии работы Данте на творчество знаменитых живописцев. Режим доступа: </a:t>
            </a:r>
            <a:r>
              <a:rPr lang="ru-RU" u="sng" dirty="0" smtClean="0">
                <a:hlinkClick r:id="rId4"/>
              </a:rPr>
              <a:t>https://artrue.ru/articles/bozhestvennaya-komediya-v-zhivopisi.html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Критерии оценивания результатов проекта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447800"/>
            <a:ext cx="8291264" cy="507754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За работу над проектом можно получить </a:t>
            </a:r>
            <a:r>
              <a:rPr lang="ru-RU" b="1" dirty="0" smtClean="0"/>
              <a:t>от 30 до 100 баллов</a:t>
            </a:r>
            <a:r>
              <a:rPr lang="ru-RU" dirty="0" smtClean="0"/>
              <a:t>, в том числе:</a:t>
            </a:r>
          </a:p>
          <a:p>
            <a:r>
              <a:rPr lang="ru-RU" b="1" dirty="0" smtClean="0"/>
              <a:t>5 баллов </a:t>
            </a:r>
            <a:r>
              <a:rPr lang="ru-RU" dirty="0" smtClean="0"/>
              <a:t>за посещение установочного занятия;</a:t>
            </a:r>
          </a:p>
          <a:p>
            <a:r>
              <a:rPr lang="ru-RU" b="1" dirty="0" smtClean="0"/>
              <a:t>от 5 до 15 баллов </a:t>
            </a:r>
            <a:r>
              <a:rPr lang="ru-RU" dirty="0" smtClean="0"/>
              <a:t>за работу на интегрированном уроке, к тому же </a:t>
            </a:r>
            <a:r>
              <a:rPr lang="ru-RU" b="1" dirty="0" smtClean="0"/>
              <a:t>от 5 до 10 баллов </a:t>
            </a:r>
            <a:r>
              <a:rPr lang="ru-RU" dirty="0" smtClean="0"/>
              <a:t>за подготовленную иллюстрацию обложки произведения;</a:t>
            </a:r>
          </a:p>
          <a:p>
            <a:r>
              <a:rPr lang="ru-RU" b="1" dirty="0" smtClean="0"/>
              <a:t>от 0 до 15 баллов</a:t>
            </a:r>
            <a:r>
              <a:rPr lang="ru-RU" dirty="0" smtClean="0"/>
              <a:t> за формулировку целей, задач проектной группы и индивидуального плана-проспекта;</a:t>
            </a:r>
          </a:p>
          <a:p>
            <a:r>
              <a:rPr lang="ru-RU" b="1" dirty="0" smtClean="0"/>
              <a:t>от 5 до 20 баллов </a:t>
            </a:r>
            <a:r>
              <a:rPr lang="ru-RU" dirty="0" smtClean="0"/>
              <a:t>за созданный внутригрупповой продукт (учитель проверяет работы предварительно);</a:t>
            </a:r>
          </a:p>
          <a:p>
            <a:r>
              <a:rPr lang="ru-RU" b="1" dirty="0" smtClean="0"/>
              <a:t>от 0 до 30 баллов </a:t>
            </a:r>
            <a:r>
              <a:rPr lang="ru-RU" dirty="0" smtClean="0"/>
              <a:t>за защиту работы (качество устного представления – до 10 баллов, качество электронной презентации – до 10 баллов, глубина раскрытия темы – до 10 баллов);</a:t>
            </a:r>
          </a:p>
          <a:p>
            <a:r>
              <a:rPr lang="ru-RU" b="1" dirty="0" smtClean="0"/>
              <a:t>от 10 до 20 баллов </a:t>
            </a:r>
            <a:r>
              <a:rPr lang="ru-RU" dirty="0" smtClean="0"/>
              <a:t>– аналитическое эссе о результатах проделанной работы.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324</TotalTime>
  <Words>561</Words>
  <Application>Microsoft Office PowerPoint</Application>
  <PresentationFormat>Экран (4:3)</PresentationFormat>
  <Paragraphs>57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Справедливость</vt:lpstr>
      <vt:lpstr>Данте в мировой культуре</vt:lpstr>
      <vt:lpstr>Цель проекта</vt:lpstr>
      <vt:lpstr>Задачи:</vt:lpstr>
      <vt:lpstr>Структура проекта:</vt:lpstr>
      <vt:lpstr>Инструкции для учеников</vt:lpstr>
      <vt:lpstr>Слайд 6</vt:lpstr>
      <vt:lpstr>Слайд 7</vt:lpstr>
      <vt:lpstr>Справочные материалы</vt:lpstr>
      <vt:lpstr>Критерии оценивания результатов проекта</vt:lpstr>
      <vt:lpstr>Реализуемые навыки МИГ:</vt:lpstr>
      <vt:lpstr>Планируемые результаты: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Современный молодёжный сленг   в нашем колледже</dc:title>
  <dc:creator>INNA</dc:creator>
  <cp:lastModifiedBy>INNA</cp:lastModifiedBy>
  <cp:revision>26</cp:revision>
  <dcterms:created xsi:type="dcterms:W3CDTF">2018-03-19T18:59:41Z</dcterms:created>
  <dcterms:modified xsi:type="dcterms:W3CDTF">2018-04-03T17:36:17Z</dcterms:modified>
</cp:coreProperties>
</file>