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51F8D-568D-4D2F-9D92-18A7BEC32A90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5B59B-E62F-4EDC-AC24-EFD9BB8176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ulit.online/books/read/aristokratk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L4cfW7o6C_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Методические рекомендации для учителя «Как работать с аудиозаписью рассказа М.Зощенко «Аристократка»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445224"/>
            <a:ext cx="3888432" cy="112697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Ефремова И., </a:t>
            </a:r>
            <a:r>
              <a:rPr lang="ru-RU" dirty="0" err="1" smtClean="0">
                <a:solidFill>
                  <a:schemeClr val="tx1"/>
                </a:solidFill>
              </a:rPr>
              <a:t>Пось</a:t>
            </a:r>
            <a:r>
              <a:rPr lang="ru-RU" dirty="0" smtClean="0">
                <a:solidFill>
                  <a:schemeClr val="tx1"/>
                </a:solidFill>
              </a:rPr>
              <a:t> 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6" name="AutoShape 2" descr="http://img11.nnm2.com/5/6/d/c/9/56ed96175883defeb9d5c6458a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img11.nnm2.com/5/6/d/c/9/56ed96175883defeb9d5c6458a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img11.nnm2.com/5/6/d/c/9/56ed96175883defeb9d5c6458a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Аристократ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140968"/>
            <a:ext cx="3312368" cy="242907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6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>
                <a:solidFill>
                  <a:srgbClr val="C00000"/>
                </a:solidFill>
              </a:rPr>
              <a:t>Тест на знание содержания </a:t>
            </a:r>
            <a:r>
              <a:rPr lang="ru-RU" b="1" dirty="0" smtClean="0">
                <a:solidFill>
                  <a:srgbClr val="C00000"/>
                </a:solidFill>
              </a:rPr>
              <a:t>произведения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89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1. Имя главного героя рассказа:</a:t>
            </a:r>
          </a:p>
          <a:p>
            <a:pPr>
              <a:buNone/>
            </a:pPr>
            <a:r>
              <a:rPr lang="ru-RU" dirty="0" smtClean="0"/>
              <a:t>          А</a:t>
            </a:r>
            <a:r>
              <a:rPr lang="ru-RU" dirty="0"/>
              <a:t>) Иван Иванович;     Б) Григорий Иванович;    В) Иван Григорьевич.</a:t>
            </a:r>
          </a:p>
          <a:p>
            <a:pPr>
              <a:buNone/>
            </a:pPr>
            <a:r>
              <a:rPr lang="ru-RU" dirty="0"/>
              <a:t>2. Главный герой впервые встретился с аристократкой:</a:t>
            </a:r>
          </a:p>
          <a:p>
            <a:pPr>
              <a:buNone/>
            </a:pPr>
            <a:r>
              <a:rPr lang="ru-RU" dirty="0" smtClean="0"/>
              <a:t>          А</a:t>
            </a:r>
            <a:r>
              <a:rPr lang="ru-RU" dirty="0"/>
              <a:t>) в театре, на галерке;   Б) в саду, на скамеечке;   </a:t>
            </a:r>
            <a:r>
              <a:rPr lang="ru-RU" dirty="0" smtClean="0"/>
              <a:t>       </a:t>
            </a:r>
            <a:r>
              <a:rPr lang="ru-RU" dirty="0"/>
              <a:t>В) во дворе дома, на собрании.</a:t>
            </a:r>
          </a:p>
          <a:p>
            <a:pPr>
              <a:buNone/>
            </a:pPr>
            <a:r>
              <a:rPr lang="ru-RU" dirty="0"/>
              <a:t>3. Главный герой по профессии:</a:t>
            </a:r>
          </a:p>
          <a:p>
            <a:pPr>
              <a:buNone/>
            </a:pPr>
            <a:r>
              <a:rPr lang="ru-RU" dirty="0"/>
              <a:t>           А) слесарь-водопроводчик; Б) учитель;   В) инженер.</a:t>
            </a:r>
          </a:p>
          <a:p>
            <a:pPr>
              <a:buNone/>
            </a:pPr>
            <a:r>
              <a:rPr lang="ru-RU" dirty="0"/>
              <a:t>4. Аристократка съела пирожных:</a:t>
            </a:r>
          </a:p>
          <a:p>
            <a:pPr>
              <a:buNone/>
            </a:pPr>
            <a:r>
              <a:rPr lang="ru-RU" dirty="0"/>
              <a:t>           А) две штуки;     Б) четыре штуки;   В) пять штук.</a:t>
            </a:r>
          </a:p>
          <a:p>
            <a:pPr>
              <a:buNone/>
            </a:pPr>
            <a:r>
              <a:rPr lang="ru-RU" dirty="0"/>
              <a:t>5. Герои в театре смотрели:</a:t>
            </a:r>
          </a:p>
          <a:p>
            <a:pPr>
              <a:buNone/>
            </a:pPr>
            <a:r>
              <a:rPr lang="ru-RU" dirty="0"/>
              <a:t>           А) балет;   Б) оперу:  Б) гала-концерт.</a:t>
            </a:r>
          </a:p>
          <a:p>
            <a:pPr>
              <a:buNone/>
            </a:pPr>
            <a:r>
              <a:rPr lang="ru-RU" dirty="0"/>
              <a:t>                 </a:t>
            </a:r>
            <a:r>
              <a:rPr lang="ru-RU" i="1" dirty="0"/>
              <a:t> Ответы: 1 – Б; 2 – В; 3 – А; 4 – Б; 5 – Б.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1. Словарная работа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5544616" cy="4997152"/>
          </a:xfrm>
        </p:spPr>
        <p:txBody>
          <a:bodyPr/>
          <a:lstStyle/>
          <a:p>
            <a:r>
              <a:rPr lang="ru-RU" i="1" dirty="0" smtClean="0"/>
              <a:t>- </a:t>
            </a:r>
            <a:r>
              <a:rPr lang="ru-RU" i="1" dirty="0"/>
              <a:t>Кто такие аристократы? Что такое аристократия? </a:t>
            </a:r>
            <a:r>
              <a:rPr lang="ru-RU" dirty="0"/>
              <a:t>(1. Высший родовитый слой дворянства. 2. перен. Привилегированная часть класса или какой-н. общественной группы. </a:t>
            </a: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             Толковый </a:t>
            </a:r>
            <a:r>
              <a:rPr lang="ru-RU" dirty="0"/>
              <a:t>словарь С.И. Ожегова).</a:t>
            </a:r>
          </a:p>
          <a:p>
            <a:endParaRPr lang="ru-RU" dirty="0"/>
          </a:p>
        </p:txBody>
      </p:sp>
      <p:pic>
        <p:nvPicPr>
          <p:cNvPr id="4098" name="Picture 2" descr="https://cdn.eksmo.ru/v2/AST000000000148327/COVER/cover3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060848"/>
            <a:ext cx="2640958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2. Прослушивание аудиозаписи </a:t>
            </a:r>
            <a:r>
              <a:rPr lang="ru-RU" b="1" dirty="0" smtClean="0">
                <a:solidFill>
                  <a:srgbClr val="C00000"/>
                </a:solidFill>
              </a:rPr>
              <a:t>произведения и работа над вопросами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сылка </a:t>
            </a:r>
            <a:r>
              <a:rPr lang="ru-RU" dirty="0"/>
              <a:t>на сайт </a:t>
            </a:r>
            <a:r>
              <a:rPr lang="ru-RU" dirty="0" err="1"/>
              <a:t>РуЛит</a:t>
            </a:r>
            <a:r>
              <a:rPr lang="ru-RU" dirty="0"/>
              <a:t>: </a:t>
            </a:r>
            <a:r>
              <a:rPr lang="ru-RU" u="sng" dirty="0">
                <a:hlinkClick r:id="rId2"/>
              </a:rPr>
              <a:t>http://rulit.online/books/read/aristokratka</a:t>
            </a:r>
            <a:r>
              <a:rPr lang="ru-RU" u="sng" dirty="0" smtClean="0">
                <a:hlinkClick r:id="rId2"/>
              </a:rPr>
              <a:t>/</a:t>
            </a:r>
            <a:endParaRPr lang="ru-RU" dirty="0"/>
          </a:p>
          <a:p>
            <a:endParaRPr lang="ru-RU" dirty="0"/>
          </a:p>
        </p:txBody>
      </p:sp>
      <p:pic>
        <p:nvPicPr>
          <p:cNvPr id="6146" name="Picture 2" descr="Аристократ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12976"/>
            <a:ext cx="4464496" cy="3273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размышления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6371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Каковы ваши первые впечатления от этого рассказа? На какие мысли он вас натолкнул?</a:t>
            </a:r>
          </a:p>
          <a:p>
            <a:r>
              <a:rPr lang="ru-RU" dirty="0" smtClean="0"/>
              <a:t>- С чего начинается и чем заканчивается рассказ?</a:t>
            </a:r>
          </a:p>
          <a:p>
            <a:r>
              <a:rPr lang="ru-RU" dirty="0" smtClean="0"/>
              <a:t>- Что представляет собой начало рассказа по отношению ко всему произведению?</a:t>
            </a:r>
          </a:p>
          <a:p>
            <a:r>
              <a:rPr lang="ru-RU" dirty="0" smtClean="0"/>
              <a:t>- Что, на ваш взгляд, является кульминацией рассказа?</a:t>
            </a:r>
          </a:p>
          <a:p>
            <a:r>
              <a:rPr lang="ru-RU" dirty="0" smtClean="0"/>
              <a:t>- Каков финал: неожиданный или прогнозируемый?</a:t>
            </a:r>
          </a:p>
          <a:p>
            <a:r>
              <a:rPr lang="ru-RU" dirty="0" smtClean="0"/>
              <a:t>- По каким признакам главный герой определил, что дама, за которой он ухаживал, является аристократкой?</a:t>
            </a:r>
          </a:p>
          <a:p>
            <a:r>
              <a:rPr lang="ru-RU" dirty="0" smtClean="0"/>
              <a:t>- Чем он сам привлек героиню?</a:t>
            </a:r>
          </a:p>
          <a:p>
            <a:r>
              <a:rPr lang="ru-RU" dirty="0" smtClean="0"/>
              <a:t>- Когда герои прозревают истину в отношении друг друга? Кого они винят в своей неудаче?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размышления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7091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Какова речь Григория Ивановича? Приведите примеры слов. Как она характеризует героя? О чем свидетельствует неуместное употребление слов </a:t>
            </a:r>
            <a:r>
              <a:rPr lang="ru-RU" dirty="0" smtClean="0"/>
              <a:t>героем?</a:t>
            </a:r>
            <a:endParaRPr lang="ru-RU" dirty="0" smtClean="0"/>
          </a:p>
          <a:p>
            <a:r>
              <a:rPr lang="ru-RU" dirty="0" smtClean="0"/>
              <a:t>- Как актер своим прочтением показал речь мещан и аристократов? Почему именно так? Как бы вы это сделали? Попробуйте продемонстрировать.</a:t>
            </a:r>
          </a:p>
          <a:p>
            <a:r>
              <a:rPr lang="ru-RU" dirty="0" smtClean="0"/>
              <a:t>- Какую роль в тексте играют детали? Какие художественно-изобразительные средства автор использует в рассказе? </a:t>
            </a:r>
          </a:p>
          <a:p>
            <a:r>
              <a:rPr lang="ru-RU" dirty="0" smtClean="0"/>
              <a:t>- Что значит, по мнению М.Зощенко, «ухаживать за дамой»? Каким образом главный герой ухаживает за дамой?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3. Просмотр короткометражного фильма по рассказу и сравнение ее с </a:t>
            </a:r>
            <a:r>
              <a:rPr lang="ru-RU" b="1" dirty="0" smtClean="0">
                <a:solidFill>
                  <a:srgbClr val="C00000"/>
                </a:solidFill>
              </a:rPr>
              <a:t>актерским прочтением.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1"/>
            <a:ext cx="8147248" cy="1728192"/>
          </a:xfrm>
        </p:spPr>
        <p:txBody>
          <a:bodyPr/>
          <a:lstStyle/>
          <a:p>
            <a:r>
              <a:rPr lang="ru-RU" dirty="0" smtClean="0"/>
              <a:t>Ссылка </a:t>
            </a:r>
            <a:r>
              <a:rPr lang="ru-RU" dirty="0"/>
              <a:t>на фильм: </a:t>
            </a:r>
            <a:r>
              <a:rPr lang="en-US" u="sng" dirty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youtube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com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watch</a:t>
            </a:r>
            <a:r>
              <a:rPr lang="ru-RU" u="sng" dirty="0">
                <a:hlinkClick r:id="rId2"/>
              </a:rPr>
              <a:t>?</a:t>
            </a:r>
            <a:r>
              <a:rPr lang="en-US" u="sng" dirty="0">
                <a:hlinkClick r:id="rId2"/>
              </a:rPr>
              <a:t>v</a:t>
            </a:r>
            <a:r>
              <a:rPr lang="ru-RU" u="sng" dirty="0">
                <a:hlinkClick r:id="rId2"/>
              </a:rPr>
              <a:t>=</a:t>
            </a:r>
            <a:r>
              <a:rPr lang="en-US" u="sng" dirty="0">
                <a:hlinkClick r:id="rId2"/>
              </a:rPr>
              <a:t>L</a:t>
            </a:r>
            <a:r>
              <a:rPr lang="ru-RU" u="sng" dirty="0">
                <a:hlinkClick r:id="rId2"/>
              </a:rPr>
              <a:t>4</a:t>
            </a:r>
            <a:r>
              <a:rPr lang="en-US" u="sng" dirty="0" err="1">
                <a:hlinkClick r:id="rId2"/>
              </a:rPr>
              <a:t>cfW</a:t>
            </a:r>
            <a:r>
              <a:rPr lang="ru-RU" u="sng" dirty="0">
                <a:hlinkClick r:id="rId2"/>
              </a:rPr>
              <a:t>7</a:t>
            </a:r>
            <a:r>
              <a:rPr lang="en-US" u="sng" dirty="0">
                <a:hlinkClick r:id="rId2"/>
              </a:rPr>
              <a:t>o</a:t>
            </a:r>
            <a:r>
              <a:rPr lang="ru-RU" u="sng" dirty="0">
                <a:hlinkClick r:id="rId2"/>
              </a:rPr>
              <a:t>6</a:t>
            </a:r>
            <a:r>
              <a:rPr lang="en-US" u="sng" dirty="0">
                <a:hlinkClick r:id="rId2"/>
              </a:rPr>
              <a:t>C</a:t>
            </a:r>
            <a:r>
              <a:rPr lang="ru-RU" u="sng" dirty="0">
                <a:hlinkClick r:id="rId2"/>
              </a:rPr>
              <a:t>_</a:t>
            </a:r>
            <a:r>
              <a:rPr lang="en-US" u="sng" dirty="0">
                <a:hlinkClick r:id="rId2"/>
              </a:rPr>
              <a:t>E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3573016"/>
            <a:ext cx="4248472" cy="30208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размышления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637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Как актеры </a:t>
            </a:r>
            <a:r>
              <a:rPr lang="ru-RU" dirty="0" err="1" smtClean="0"/>
              <a:t>мимиками</a:t>
            </a:r>
            <a:r>
              <a:rPr lang="ru-RU" dirty="0" smtClean="0"/>
              <a:t>, жестами и движениями показали речь и черты характера мещан и аристократов?</a:t>
            </a:r>
          </a:p>
          <a:p>
            <a:r>
              <a:rPr lang="ru-RU" dirty="0" smtClean="0"/>
              <a:t>- Удачно ли подобрано музыкальное сопровождение к фильму?</a:t>
            </a:r>
          </a:p>
          <a:p>
            <a:r>
              <a:rPr lang="ru-RU" dirty="0" smtClean="0"/>
              <a:t>- Насколько удачен такой прием подачи материала, как чередование ряда меняющихся немых кадров с репликами героев?</a:t>
            </a:r>
          </a:p>
          <a:p>
            <a:r>
              <a:rPr lang="ru-RU" dirty="0" smtClean="0"/>
              <a:t>- Что бы вы изменили, если бы вас попросили снять фильм по рассказу Зощенко?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4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smtClean="0">
                <a:solidFill>
                  <a:srgbClr val="C00000"/>
                </a:solidFill>
              </a:rPr>
              <a:t>Творческое задание (на выбор)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637112"/>
          </a:xfrm>
        </p:spPr>
        <p:txBody>
          <a:bodyPr>
            <a:normAutofit/>
          </a:bodyPr>
          <a:lstStyle/>
          <a:p>
            <a:r>
              <a:rPr lang="ru-RU" dirty="0" smtClean="0"/>
              <a:t>Учащиеся </a:t>
            </a:r>
            <a:r>
              <a:rPr lang="ru-RU" dirty="0"/>
              <a:t>иллюстрируют наиболее понравившийся и запомнившийся эпизод рассказа или оформляют свою обложку к сборнику рассказов М.Зощенко под названием «Аристократка», затем представляют свою работу.</a:t>
            </a:r>
          </a:p>
          <a:p>
            <a:endParaRPr lang="ru-RU" dirty="0"/>
          </a:p>
        </p:txBody>
      </p:sp>
      <p:sp>
        <p:nvSpPr>
          <p:cNvPr id="7170" name="AutoShape 2" descr="http://4.bp.blogspot.com/-sb3Cyi8d6Fw/Ug3Vb0PmQEI/AAAAAAAACCE/xx8lUiquPCw/s1600/apteka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http://4.bp.blogspot.com/-sb3Cyi8d6Fw/Ug3Vb0PmQEI/AAAAAAAACCE/xx8lUiquPCw/s1600/apteka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4" name="Picture 6" descr="http://s017.radikal.ru/i442/1401/64/1e5149ad7d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3058" y="1628800"/>
            <a:ext cx="226825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5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smtClean="0">
                <a:solidFill>
                  <a:srgbClr val="C00000"/>
                </a:solidFill>
              </a:rPr>
              <a:t>Творческое задание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4925144"/>
          </a:xfrm>
        </p:spPr>
        <p:txBody>
          <a:bodyPr/>
          <a:lstStyle/>
          <a:p>
            <a:r>
              <a:rPr lang="ru-RU" dirty="0"/>
              <a:t>Учащиеся устно или письменно дописывают свой вариант развязки рассказа.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0482" name="AutoShape 2" descr="http://mir-knigi.org/pic/2/5/2/4/2/4/252424/1433224028/i_03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4" name="Picture 4" descr="https://im0-tub-ru.yandex.net/i?id=86801d6f2774bcb15c041a428d549f80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3312368" cy="4373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569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Методические рекомендации для учителя «Как работать с аудиозаписью рассказа М.Зощенко «Аристократка» </vt:lpstr>
      <vt:lpstr>1. Словарная работа</vt:lpstr>
      <vt:lpstr>2. Прослушивание аудиозаписи произведения и работа над вопросами</vt:lpstr>
      <vt:lpstr>Вопросы для размышления</vt:lpstr>
      <vt:lpstr>Вопросы для размышления</vt:lpstr>
      <vt:lpstr>3. Просмотр короткометражного фильма по рассказу и сравнение ее с актерским прочтением.</vt:lpstr>
      <vt:lpstr>Вопросы для размышления</vt:lpstr>
      <vt:lpstr>4. Творческое задание (на выбор)</vt:lpstr>
      <vt:lpstr>5. Творческое задание</vt:lpstr>
      <vt:lpstr>6. Тест на знание содержания произведения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для учителя «Как работать с аудиозаписью рассказа М.Зощенко «Аристократка»</dc:title>
  <dc:creator>INNA</dc:creator>
  <cp:lastModifiedBy>INNA</cp:lastModifiedBy>
  <cp:revision>9</cp:revision>
  <dcterms:created xsi:type="dcterms:W3CDTF">2018-04-24T04:15:57Z</dcterms:created>
  <dcterms:modified xsi:type="dcterms:W3CDTF">2018-05-01T08:21:20Z</dcterms:modified>
</cp:coreProperties>
</file>